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Work Sans Medium"/>
      <p:regular r:id="rId26"/>
      <p:bold r:id="rId27"/>
    </p:embeddedFont>
    <p:embeddedFont>
      <p:font typeface="Work Sans"/>
      <p:regular r:id="rId28"/>
      <p:bold r:id="rId29"/>
    </p:embeddedFont>
    <p:embeddedFont>
      <p:font typeface="Work Sans Light"/>
      <p:regular r:id="rId30"/>
      <p:bold r:id="rId31"/>
    </p:embeddedFont>
    <p:embeddedFont>
      <p:font typeface="Work Sans SemiBold"/>
      <p:regular r:id="rId32"/>
      <p:bold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Medium-regular.fntdata"/><Relationship Id="rId25" Type="http://schemas.openxmlformats.org/officeDocument/2006/relationships/slide" Target="slides/slide21.xml"/><Relationship Id="rId28" Type="http://schemas.openxmlformats.org/officeDocument/2006/relationships/font" Target="fonts/WorkSans-regular.fntdata"/><Relationship Id="rId27" Type="http://schemas.openxmlformats.org/officeDocument/2006/relationships/font" Target="fonts/WorkSans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WorkSansLight-bold.fntdata"/><Relationship Id="rId30" Type="http://schemas.openxmlformats.org/officeDocument/2006/relationships/font" Target="fonts/WorkSansLight-regular.fntdata"/><Relationship Id="rId11" Type="http://schemas.openxmlformats.org/officeDocument/2006/relationships/slide" Target="slides/slide7.xml"/><Relationship Id="rId33" Type="http://schemas.openxmlformats.org/officeDocument/2006/relationships/font" Target="fonts/WorkSansSemiBold-bold.fntdata"/><Relationship Id="rId10" Type="http://schemas.openxmlformats.org/officeDocument/2006/relationships/slide" Target="slides/slide6.xml"/><Relationship Id="rId32" Type="http://schemas.openxmlformats.org/officeDocument/2006/relationships/font" Target="fonts/WorkSansSemiBold-regular.fntdata"/><Relationship Id="rId13" Type="http://schemas.openxmlformats.org/officeDocument/2006/relationships/slide" Target="slides/slide9.xml"/><Relationship Id="rId35" Type="http://schemas.openxmlformats.org/officeDocument/2006/relationships/font" Target="fonts/Oswald-bold.fntdata"/><Relationship Id="rId12" Type="http://schemas.openxmlformats.org/officeDocument/2006/relationships/slide" Target="slides/slide8.xml"/><Relationship Id="rId34" Type="http://schemas.openxmlformats.org/officeDocument/2006/relationships/font" Target="fonts/Oswald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19" name="Shape 19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1048725" y="3058625"/>
            <a:ext cx="510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Scanning Networks</a:t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6867248" y="652997"/>
            <a:ext cx="1580904" cy="1684493"/>
            <a:chOff x="5970800" y="1619250"/>
            <a:chExt cx="428650" cy="456725"/>
          </a:xfrm>
        </p:grpSpPr>
        <p:sp>
          <p:nvSpPr>
            <p:cNvPr id="60" name="Shape 60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UDP Scan</a:t>
            </a:r>
            <a:endParaRPr sz="3000"/>
          </a:p>
        </p:txBody>
      </p:sp>
      <p:grpSp>
        <p:nvGrpSpPr>
          <p:cNvPr id="178" name="Shape 178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179" name="Shape 179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Shape 18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836750" y="943025"/>
            <a:ext cx="7422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</a:t>
            </a: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3-way TCP handshake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Port Open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System doesn’t response with a message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Port Closed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○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System responds with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port unreachable message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836750" y="3305225"/>
            <a:ext cx="35403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Echo Scan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Not a port scanning, since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doesn’t have port abstraction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Useful to determine which hosts in a network are up by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pinging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them all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nmap -P cert.org/24 152.148.0.0/16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4619200" y="3303500"/>
            <a:ext cx="35403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List Scan</a:t>
            </a:r>
            <a:endParaRPr b="1" sz="1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Simply generates and prints a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list of IPs/Names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without actually pinging them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reverse DNS resolution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is carried out to identify the host names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75" y="2048225"/>
            <a:ext cx="8066250" cy="11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Port Scanning Countermeasures</a:t>
            </a:r>
            <a:endParaRPr sz="3000"/>
          </a:p>
        </p:txBody>
      </p:sp>
      <p:grpSp>
        <p:nvGrpSpPr>
          <p:cNvPr id="192" name="Shape 192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193" name="Shape 193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Shape 19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/>
        </p:nvSpPr>
        <p:spPr>
          <a:xfrm>
            <a:off x="836750" y="1095425"/>
            <a:ext cx="35403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Configure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firewall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&amp;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IDS rules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detect &amp; block probes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Run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port scanning tools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against hosts on the network to determine whether the firewall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detects the port scanning activity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Ensure the mechanism used for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routing &amp; filtering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at the routers &amp; firewalls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cannot be bypassed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Ensure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router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IDS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&amp;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firewall firmware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are updated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487625" y="1093700"/>
            <a:ext cx="36720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custom rule set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lock down the network &amp; block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unwanted ports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at the firewall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Filter all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messages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at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firewalls and routers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Perform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TCP &amp; UDP scanning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along with ICMP probes against your organization’s IP address space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check the network configuration &amp; its available ports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Ensure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anti-scanning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&amp;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anti-spoofing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rules are configured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812250" y="30892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IDS Evasion Techniques</a:t>
            </a:r>
            <a:endParaRPr sz="3000"/>
          </a:p>
        </p:txBody>
      </p:sp>
      <p:sp>
        <p:nvSpPr>
          <p:cNvPr id="200" name="Shape 200"/>
          <p:cNvSpPr txBox="1"/>
          <p:nvPr/>
        </p:nvSpPr>
        <p:spPr>
          <a:xfrm>
            <a:off x="836750" y="3686225"/>
            <a:ext cx="360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fragmented IP packets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Spoof your IP address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when launching attack &amp; sniff responses from server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4487625" y="3686225"/>
            <a:ext cx="3672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source routing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(if possible)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Connect to proxy servers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 compromised trojaned machines to launch attacks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36050" y="9556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SYN/FIN Scanning Using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 Fragments</a:t>
            </a:r>
            <a:endParaRPr sz="3000"/>
          </a:p>
        </p:txBody>
      </p:sp>
      <p:grpSp>
        <p:nvGrpSpPr>
          <p:cNvPr id="207" name="Shape 207"/>
          <p:cNvGrpSpPr/>
          <p:nvPr/>
        </p:nvGrpSpPr>
        <p:grpSpPr>
          <a:xfrm>
            <a:off x="7856931" y="589148"/>
            <a:ext cx="569093" cy="567947"/>
            <a:chOff x="2594325" y="1627175"/>
            <a:chExt cx="440850" cy="440850"/>
          </a:xfrm>
        </p:grpSpPr>
        <p:sp>
          <p:nvSpPr>
            <p:cNvPr id="208" name="Shape 208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Shape 21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836750" y="1476425"/>
            <a:ext cx="7422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Modification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 earlier methods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TCP header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is split into several packets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avoid the detection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of packet filters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825" y="1942325"/>
            <a:ext cx="4594343" cy="27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736050" y="5746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Banner Grabbing</a:t>
            </a:r>
            <a:endParaRPr sz="3000"/>
          </a:p>
        </p:txBody>
      </p:sp>
      <p:grpSp>
        <p:nvGrpSpPr>
          <p:cNvPr id="219" name="Shape 219"/>
          <p:cNvGrpSpPr/>
          <p:nvPr/>
        </p:nvGrpSpPr>
        <p:grpSpPr>
          <a:xfrm>
            <a:off x="7856931" y="589148"/>
            <a:ext cx="569093" cy="567947"/>
            <a:chOff x="2594325" y="1627175"/>
            <a:chExt cx="440850" cy="440850"/>
          </a:xfrm>
        </p:grpSpPr>
        <p:sp>
          <p:nvSpPr>
            <p:cNvPr id="220" name="Shape 220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Shape 22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836750" y="1095425"/>
            <a:ext cx="74226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Method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determine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operating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system running on a remote target system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Allows an attacker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figure out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vulnerabilities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the system posses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&amp; the exploits that might work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Active Banner Grabbing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Specially crafted packets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are sent to remote OS &amp; the responses are noted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Responses are compared with a database to 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determine the OS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Responses form OSes varies due to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differences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 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TCP/IP stack implementation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Passive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Banner Grabbing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Banner grabbing from the error messages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Sniffing the network traffic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Banner grabbing from page extension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Tools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 Serve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■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Used to identify the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make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model 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&amp;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version 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 any website’s server software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■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Used to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identify non-HTTP Internet Services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like FTP, SMTP, POP, NEWS etc.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Netcraft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■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Reports a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site’s operating system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web server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&amp;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netblock</a:t>
            </a:r>
            <a:endParaRPr sz="9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Netcat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■"/>
            </a:pP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Reads &amp; writes data across network connections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using TCP/IP protocol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Telnet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857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Work Sans"/>
              <a:buChar char="■"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Probes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HTTP servers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determine the </a:t>
            </a:r>
            <a:r>
              <a:rPr lang="en" sz="9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server field</a:t>
            </a: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 the HTTP response header</a:t>
            </a:r>
            <a:endParaRPr sz="9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Banner Grabbing Countermeasure</a:t>
            </a:r>
            <a:endParaRPr sz="3000"/>
          </a:p>
        </p:txBody>
      </p:sp>
      <p:grpSp>
        <p:nvGrpSpPr>
          <p:cNvPr id="230" name="Shape 230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231" name="Shape 231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Shape 23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Shape 235"/>
          <p:cNvSpPr txBox="1"/>
          <p:nvPr/>
        </p:nvSpPr>
        <p:spPr>
          <a:xfrm>
            <a:off x="836750" y="1095425"/>
            <a:ext cx="7422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Disabling or Changing Banner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Display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false banners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misguide attackers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Turn of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unnecessary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services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on the network host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ServerMask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tools to disable or change banner information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Apache 2.x with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mod_headers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module - use a directive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httpd.conf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file to change banner information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Header set Server “New Server Name”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Alternatively, change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ServerSignature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line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ServerSignature Off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httpd.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conf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file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Hiding File Extensions from Web Pages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Hide file extension 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mask the web technology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application mappings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such .asp to .htm to disguise the identity of servers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Apache users can 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mod_negotiation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directives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IIS user can 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PageXchanger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manage file extension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It is even better if the file extensions are not all used</a:t>
            </a:r>
            <a:endParaRPr sz="12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Vulnerability Scanning</a:t>
            </a:r>
            <a:endParaRPr sz="3000"/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4748000" y="1540170"/>
            <a:ext cx="1716000" cy="3498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 &amp; Services Vulnerabilities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742025" y="1540170"/>
            <a:ext cx="1716000" cy="3498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Open Ports &amp; Running Services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736050" y="1540025"/>
            <a:ext cx="1716000" cy="3501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Network Vulnerabilities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860700" y="1019225"/>
            <a:ext cx="7422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Identifies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vulnerabilities &amp; weaknesses of a system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&amp; network in order to determine the exploitation technique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6753975" y="1540170"/>
            <a:ext cx="1716000" cy="349800"/>
          </a:xfrm>
          <a:prstGeom prst="trapezoid">
            <a:avLst>
              <a:gd fmla="val 25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 &amp; Services Configuration Errors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736050" y="18700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Drawing Network Diagrams</a:t>
            </a:r>
            <a:endParaRPr sz="3000"/>
          </a:p>
        </p:txBody>
      </p:sp>
      <p:sp>
        <p:nvSpPr>
          <p:cNvPr id="248" name="Shape 248"/>
          <p:cNvSpPr txBox="1"/>
          <p:nvPr/>
        </p:nvSpPr>
        <p:spPr>
          <a:xfrm>
            <a:off x="736050" y="2314625"/>
            <a:ext cx="7422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Gives valuable information about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network &amp; its architecture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Shows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logical or physical path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potential target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62" y="2787750"/>
            <a:ext cx="5304876" cy="1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5836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Proxy Servers</a:t>
            </a:r>
            <a:endParaRPr sz="3000">
              <a:solidFill>
                <a:srgbClr val="000000"/>
              </a:solidFill>
            </a:endParaRPr>
          </a:p>
        </p:txBody>
      </p:sp>
      <p:grpSp>
        <p:nvGrpSpPr>
          <p:cNvPr id="255" name="Shape 255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256" name="Shape 256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Shape 25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684350" y="943025"/>
            <a:ext cx="74226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 application that can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serve as an intermediary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for connecting with other computers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of Proxy Servers: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hide the source IP address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mask the actual source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of the attack by impersonating a fake source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remotely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access internets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other off-limit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website resources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interrupt all the requests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sent by an user &amp; transmit them to a third destination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avoid detection by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chaining multiple proxy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684350" y="22240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Proxy Chaining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62" name="Shape 262"/>
          <p:cNvSpPr txBox="1"/>
          <p:nvPr>
            <p:ph idx="4294967295" type="subTitle"/>
          </p:nvPr>
        </p:nvSpPr>
        <p:spPr>
          <a:xfrm>
            <a:off x="684350" y="2433750"/>
            <a:ext cx="6851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Work Sans"/>
              <a:buAutoNum type="arabicPeriod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User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requests a resource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from the destination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AutoNum type="arabicPeriod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Proxy client at the user’s system connects to a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proxy server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&amp; passes the 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request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to proxy server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AutoNum type="arabicPeriod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Proxy server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strips the user’s identification information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&amp; passes the request to next proxy server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AutoNum type="arabicPeriod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This process is repeated by all the proxy servers in the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chain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AutoNum type="arabicPeriod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At the end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unencrypted request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is passed to the web browser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684350" y="34432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Proxy Tool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64" name="Shape 264"/>
          <p:cNvSpPr txBox="1"/>
          <p:nvPr>
            <p:ph idx="4294967295" type="subTitle"/>
          </p:nvPr>
        </p:nvSpPr>
        <p:spPr>
          <a:xfrm>
            <a:off x="684350" y="3729150"/>
            <a:ext cx="6851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Work Sans"/>
              <a:buChar char="▪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TOR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□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Allows to protect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privacy 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&amp; defend against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network surveillance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&amp;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traffic analysis</a:t>
            </a:r>
            <a:endParaRPr sz="1000"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▪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CyberGhost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□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Allows to protect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online privacy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surf anonymously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 &amp; access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blocked 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or </a:t>
            </a:r>
            <a:r>
              <a:rPr lang="en" sz="1000">
                <a:latin typeface="Work Sans SemiBold"/>
                <a:ea typeface="Work Sans SemiBold"/>
                <a:cs typeface="Work Sans SemiBold"/>
                <a:sym typeface="Work Sans SemiBold"/>
              </a:rPr>
              <a:t>censored </a:t>
            </a: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content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00" y="3081984"/>
            <a:ext cx="3525001" cy="96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736050" y="5746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Spoofing IP Address</a:t>
            </a:r>
            <a:endParaRPr sz="3000"/>
          </a:p>
        </p:txBody>
      </p:sp>
      <p:grpSp>
        <p:nvGrpSpPr>
          <p:cNvPr id="271" name="Shape 271"/>
          <p:cNvGrpSpPr/>
          <p:nvPr/>
        </p:nvGrpSpPr>
        <p:grpSpPr>
          <a:xfrm>
            <a:off x="7856931" y="589148"/>
            <a:ext cx="569093" cy="567947"/>
            <a:chOff x="2594325" y="1627175"/>
            <a:chExt cx="440850" cy="440850"/>
          </a:xfrm>
        </p:grpSpPr>
        <p:sp>
          <p:nvSpPr>
            <p:cNvPr id="272" name="Shape 272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" name="Shape 27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736050" y="1083925"/>
            <a:ext cx="74226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Changing source IP addresses so that the attack appears to be come from someone else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Reply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goes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back to the spoofed address but not to the attacker’s real address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Spoofed IP address doesn’t allow complete 3-way handshake &amp; a successful TCP connection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736050" y="18700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 Spoofing Detection Techniques</a:t>
            </a:r>
            <a:endParaRPr sz="3000"/>
          </a:p>
        </p:txBody>
      </p:sp>
      <p:sp>
        <p:nvSpPr>
          <p:cNvPr id="278" name="Shape 278"/>
          <p:cNvSpPr txBox="1"/>
          <p:nvPr/>
        </p:nvSpPr>
        <p:spPr>
          <a:xfrm>
            <a:off x="736050" y="23002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Direct TTL Probes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50" y="2737925"/>
            <a:ext cx="7033500" cy="17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Shape 285"/>
          <p:cNvSpPr txBox="1"/>
          <p:nvPr>
            <p:ph type="title"/>
          </p:nvPr>
        </p:nvSpPr>
        <p:spPr>
          <a:xfrm>
            <a:off x="736050" y="3460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 Spoofing Detection Techniques</a:t>
            </a:r>
            <a:endParaRPr sz="3000"/>
          </a:p>
        </p:txBody>
      </p:sp>
      <p:sp>
        <p:nvSpPr>
          <p:cNvPr id="286" name="Shape 286"/>
          <p:cNvSpPr txBox="1"/>
          <p:nvPr/>
        </p:nvSpPr>
        <p:spPr>
          <a:xfrm>
            <a:off x="736050" y="7762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IP Identification Number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736050" y="26050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TCP Flow Control Method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00" y="3003750"/>
            <a:ext cx="7586999" cy="1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00" y="1194750"/>
            <a:ext cx="7586999" cy="14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IP Spoofing Countermeasures</a:t>
            </a:r>
            <a:endParaRPr sz="3000"/>
          </a:p>
        </p:txBody>
      </p:sp>
      <p:grpSp>
        <p:nvGrpSpPr>
          <p:cNvPr id="295" name="Shape 295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296" name="Shape 296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Shape 29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836750" y="1019225"/>
            <a:ext cx="74226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Encrypt all network traffic using cryptographic network protocols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multiple firewalls providing multi-layered depth of protection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Don’t rely on IP-based authentication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random initial sequence number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Ingress Filtering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Filter incoming packets that appear to come from internal IP address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Egress Filtering 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Filter all outgoing packets with an invalid local IP address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736050" y="24796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Scanning Pen Testing</a:t>
            </a:r>
            <a:endParaRPr sz="3000"/>
          </a:p>
        </p:txBody>
      </p:sp>
      <p:sp>
        <p:nvSpPr>
          <p:cNvPr id="302" name="Shape 302"/>
          <p:cNvSpPr txBox="1"/>
          <p:nvPr/>
        </p:nvSpPr>
        <p:spPr>
          <a:xfrm>
            <a:off x="836750" y="3000425"/>
            <a:ext cx="74226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Determines the network’s security posture by identifying live system, discovering open ports, associating services &amp; grabbing system banners to simulate a network hacking attempt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Help system administrators to: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939350" y="3824175"/>
            <a:ext cx="1162200" cy="5691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Close Unused Ports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918300" y="3824175"/>
            <a:ext cx="1808100" cy="5691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Disable Unnecessary Services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3543600" y="3824175"/>
            <a:ext cx="1715100" cy="5691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Hide or Customize Banners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5061475" y="3824175"/>
            <a:ext cx="1808100" cy="5691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Troubleshoot Service Configuration Error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6693250" y="3824175"/>
            <a:ext cx="1511400" cy="569100"/>
          </a:xfrm>
          <a:prstGeom prst="chevron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Calibrate Firewall Rules</a:t>
            </a:r>
            <a:endParaRPr sz="11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ctrTitle"/>
          </p:nvPr>
        </p:nvSpPr>
        <p:spPr>
          <a:xfrm>
            <a:off x="631800" y="283625"/>
            <a:ext cx="66375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Networks Scanning</a:t>
            </a:r>
            <a:endParaRPr sz="3000"/>
          </a:p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736050" y="992225"/>
            <a:ext cx="71106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Char char="●"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A set of procedures for </a:t>
            </a: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identifying host, ports &amp; services in a network</a:t>
            </a:r>
            <a:endParaRPr b="1" sz="11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Work Sans SemiBold"/>
              <a:buChar char="●"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The </a:t>
            </a: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components of intelligence gathering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 an attacker uses to create profile of the target</a:t>
            </a:r>
            <a:endParaRPr sz="11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736050" y="1485025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Objectives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grpSp>
        <p:nvGrpSpPr>
          <p:cNvPr id="72" name="Shape 72"/>
          <p:cNvGrpSpPr/>
          <p:nvPr/>
        </p:nvGrpSpPr>
        <p:grpSpPr>
          <a:xfrm>
            <a:off x="7846747" y="508329"/>
            <a:ext cx="590607" cy="560100"/>
            <a:chOff x="2594325" y="1627175"/>
            <a:chExt cx="440850" cy="440850"/>
          </a:xfrm>
        </p:grpSpPr>
        <p:sp>
          <p:nvSpPr>
            <p:cNvPr id="73" name="Shape 73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/>
        </p:nvSpPr>
        <p:spPr>
          <a:xfrm>
            <a:off x="736050" y="2663450"/>
            <a:ext cx="3525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TCP Communication Flags</a:t>
            </a:r>
            <a:endParaRPr sz="12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77" name="Shape 77"/>
          <p:cNvSpPr txBox="1"/>
          <p:nvPr>
            <p:ph idx="1" type="subTitle"/>
          </p:nvPr>
        </p:nvSpPr>
        <p:spPr>
          <a:xfrm>
            <a:off x="736050" y="3073200"/>
            <a:ext cx="38136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URG (Urgent)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latin typeface="Work Sans Medium"/>
                <a:ea typeface="Work Sans Medium"/>
                <a:cs typeface="Work Sans Medium"/>
                <a:sym typeface="Work Sans Medium"/>
              </a:rPr>
              <a:t>Data contained in the packet should be processed immediately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PSH (Push)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latin typeface="Work Sans Medium"/>
                <a:ea typeface="Work Sans Medium"/>
                <a:cs typeface="Work Sans Medium"/>
                <a:sym typeface="Work Sans Medium"/>
              </a:rPr>
              <a:t>Sends all buffered data immediately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FIN (Finish)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latin typeface="Work Sans Medium"/>
                <a:ea typeface="Work Sans Medium"/>
                <a:cs typeface="Work Sans Medium"/>
                <a:sym typeface="Work Sans Medium"/>
              </a:rPr>
              <a:t>There will be no more transmission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736050" y="1847150"/>
            <a:ext cx="685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To discover live hosts, IP addresses &amp; open ports of live hosts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To discover operating system &amp; system architecture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To discover services running on hosts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To discover vulnerabilities in live hosts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4623750" y="3073200"/>
            <a:ext cx="3813600" cy="17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ACK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(Acknowledgement)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Acknowledges the receipt of a packet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RST (Reset)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latin typeface="Work Sans Medium"/>
                <a:ea typeface="Work Sans Medium"/>
                <a:cs typeface="Work Sans Medium"/>
                <a:sym typeface="Work Sans Medium"/>
              </a:rPr>
              <a:t>Resets a connection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SYN (Synchronize)</a:t>
            </a:r>
            <a:endParaRPr b="1" sz="1000"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Work Sans Medium"/>
              <a:buChar char="○"/>
            </a:pPr>
            <a:r>
              <a:rPr lang="en" sz="1000">
                <a:latin typeface="Work Sans Medium"/>
                <a:ea typeface="Work Sans Medium"/>
                <a:cs typeface="Work Sans Medium"/>
                <a:sym typeface="Work Sans Medium"/>
              </a:rPr>
              <a:t>Initiates a connection between hosts</a:t>
            </a:r>
            <a:endParaRPr sz="1000"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Scanning</a:t>
            </a:r>
            <a:r>
              <a:rPr lang="en" sz="3000"/>
              <a:t> Pen Testing</a:t>
            </a:r>
            <a:endParaRPr sz="3000"/>
          </a:p>
        </p:txBody>
      </p:sp>
      <p:grpSp>
        <p:nvGrpSpPr>
          <p:cNvPr id="313" name="Shape 313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314" name="Shape 314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Shape 31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282475" y="1087725"/>
            <a:ext cx="226800" cy="236400"/>
          </a:xfrm>
          <a:prstGeom prst="flowChartConnec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3498050" y="1450425"/>
            <a:ext cx="1795014" cy="275508"/>
          </a:xfrm>
          <a:prstGeom prst="flowChartTermina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Perform Host Discovery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3359952" y="1877387"/>
            <a:ext cx="2071115" cy="332748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Perform Port Scanning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3360060" y="2361544"/>
            <a:ext cx="2071115" cy="332748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Perform Banner Grabbing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3359950" y="2828452"/>
            <a:ext cx="2071115" cy="332748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Scan for Vulnerability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3359976" y="3329922"/>
            <a:ext cx="2071115" cy="332748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Draw Network Diagrams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3359975" y="3825110"/>
            <a:ext cx="2071115" cy="332748"/>
          </a:xfrm>
          <a:prstGeom prst="flowChartProcess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Prepare Proxies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3498075" y="4336125"/>
            <a:ext cx="1795014" cy="275508"/>
          </a:xfrm>
          <a:prstGeom prst="flowChartTerminator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Document all the findings</a:t>
            </a:r>
            <a:endParaRPr sz="12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26" name="Shape 326"/>
          <p:cNvCxnSpPr>
            <a:stCxn id="318" idx="4"/>
            <a:endCxn id="319" idx="0"/>
          </p:cNvCxnSpPr>
          <p:nvPr/>
        </p:nvCxnSpPr>
        <p:spPr>
          <a:xfrm flipH="1">
            <a:off x="4395575" y="1324125"/>
            <a:ext cx="300" cy="126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Shape 327"/>
          <p:cNvCxnSpPr>
            <a:stCxn id="319" idx="2"/>
            <a:endCxn id="320" idx="0"/>
          </p:cNvCxnSpPr>
          <p:nvPr/>
        </p:nvCxnSpPr>
        <p:spPr>
          <a:xfrm flipH="1" rot="-5400000">
            <a:off x="4320107" y="1801383"/>
            <a:ext cx="151500" cy="6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Shape 328"/>
          <p:cNvCxnSpPr>
            <a:stCxn id="320" idx="2"/>
            <a:endCxn id="321" idx="0"/>
          </p:cNvCxnSpPr>
          <p:nvPr/>
        </p:nvCxnSpPr>
        <p:spPr>
          <a:xfrm>
            <a:off x="4395510" y="2210135"/>
            <a:ext cx="0" cy="151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Shape 329"/>
          <p:cNvCxnSpPr>
            <a:stCxn id="321" idx="2"/>
            <a:endCxn id="322" idx="0"/>
          </p:cNvCxnSpPr>
          <p:nvPr/>
        </p:nvCxnSpPr>
        <p:spPr>
          <a:xfrm>
            <a:off x="4395617" y="2694292"/>
            <a:ext cx="0" cy="134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Shape 330"/>
          <p:cNvCxnSpPr>
            <a:stCxn id="322" idx="2"/>
            <a:endCxn id="323" idx="0"/>
          </p:cNvCxnSpPr>
          <p:nvPr/>
        </p:nvCxnSpPr>
        <p:spPr>
          <a:xfrm>
            <a:off x="4395508" y="3161201"/>
            <a:ext cx="0" cy="168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Shape 331"/>
          <p:cNvCxnSpPr>
            <a:stCxn id="323" idx="2"/>
            <a:endCxn id="324" idx="0"/>
          </p:cNvCxnSpPr>
          <p:nvPr/>
        </p:nvCxnSpPr>
        <p:spPr>
          <a:xfrm>
            <a:off x="4395534" y="3662670"/>
            <a:ext cx="0" cy="16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Shape 332"/>
          <p:cNvCxnSpPr>
            <a:stCxn id="324" idx="2"/>
            <a:endCxn id="325" idx="0"/>
          </p:cNvCxnSpPr>
          <p:nvPr/>
        </p:nvCxnSpPr>
        <p:spPr>
          <a:xfrm>
            <a:off x="4395533" y="4157858"/>
            <a:ext cx="0" cy="178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Shape 333"/>
          <p:cNvSpPr txBox="1"/>
          <p:nvPr/>
        </p:nvSpPr>
        <p:spPr>
          <a:xfrm>
            <a:off x="4396025" y="1045438"/>
            <a:ext cx="569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"/>
                <a:ea typeface="Oswald"/>
                <a:cs typeface="Oswald"/>
                <a:sym typeface="Oswald"/>
              </a:rPr>
              <a:t>START</a:t>
            </a:r>
            <a:endParaRPr sz="1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ctrTitle"/>
          </p:nvPr>
        </p:nvSpPr>
        <p:spPr>
          <a:xfrm>
            <a:off x="2115000" y="2869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  <p:grpSp>
        <p:nvGrpSpPr>
          <p:cNvPr id="339" name="Shape 339"/>
          <p:cNvGrpSpPr/>
          <p:nvPr/>
        </p:nvGrpSpPr>
        <p:grpSpPr>
          <a:xfrm>
            <a:off x="3781548" y="1078247"/>
            <a:ext cx="1580904" cy="1684493"/>
            <a:chOff x="5970800" y="1619250"/>
            <a:chExt cx="428650" cy="456725"/>
          </a:xfrm>
        </p:grpSpPr>
        <p:sp>
          <p:nvSpPr>
            <p:cNvPr id="340" name="Shape 340"/>
            <p:cNvSpPr/>
            <p:nvPr/>
          </p:nvSpPr>
          <p:spPr>
            <a:xfrm>
              <a:off x="5970800" y="1674200"/>
              <a:ext cx="377975" cy="377950"/>
            </a:xfrm>
            <a:custGeom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068500" y="1771875"/>
              <a:ext cx="182575" cy="182600"/>
            </a:xfrm>
            <a:custGeom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981175" y="2005125"/>
              <a:ext cx="75125" cy="70850"/>
            </a:xfrm>
            <a:custGeom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263875" y="2005125"/>
              <a:ext cx="74525" cy="70850"/>
            </a:xfrm>
            <a:custGeom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147875" y="1619250"/>
              <a:ext cx="251575" cy="255850"/>
            </a:xfrm>
            <a:custGeom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550" y="1068425"/>
            <a:ext cx="6858175" cy="36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ctrTitle"/>
          </p:nvPr>
        </p:nvSpPr>
        <p:spPr>
          <a:xfrm>
            <a:off x="631800" y="283625"/>
            <a:ext cx="66375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TCP/IP Communication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36050" y="5746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ICMP Scanning</a:t>
            </a:r>
            <a:endParaRPr sz="3000"/>
          </a:p>
        </p:txBody>
      </p:sp>
      <p:grpSp>
        <p:nvGrpSpPr>
          <p:cNvPr id="91" name="Shape 91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92" name="Shape 92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936650" y="1095425"/>
            <a:ext cx="7222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Sending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ECHO requests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 a host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Useful for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locating active devices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 determining if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ICMP is passing through firewall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812250" y="1746575"/>
            <a:ext cx="6893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Ping Sweep</a:t>
            </a:r>
            <a:endParaRPr sz="3000"/>
          </a:p>
        </p:txBody>
      </p:sp>
      <p:sp>
        <p:nvSpPr>
          <p:cNvPr id="98" name="Shape 98"/>
          <p:cNvSpPr txBox="1"/>
          <p:nvPr/>
        </p:nvSpPr>
        <p:spPr>
          <a:xfrm>
            <a:off x="936650" y="2239300"/>
            <a:ext cx="7222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Determine the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live hosts from a range of IP addresses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Calculate subnet mask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identify the number of hosts in the subnet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Then use ping sweep to create an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inventory of live system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in the subnet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2250" y="3134550"/>
            <a:ext cx="6893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SSDP Scanning</a:t>
            </a:r>
            <a:endParaRPr sz="3000"/>
          </a:p>
        </p:txBody>
      </p:sp>
      <p:sp>
        <p:nvSpPr>
          <p:cNvPr id="100" name="Shape 100"/>
          <p:cNvSpPr txBox="1"/>
          <p:nvPr/>
        </p:nvSpPr>
        <p:spPr>
          <a:xfrm>
            <a:off x="936650" y="3627275"/>
            <a:ext cx="72228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Protocol that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works in conjunction with uPnP to detect plug &amp; play devices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Vulnerabilities may allow to launch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Buffer overflow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DOS attacks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uPnP SSDP M-Search tool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check if the machine is vulnerable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36050" y="4222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TCP Connect / Full Open Scan</a:t>
            </a:r>
            <a:endParaRPr sz="3000"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836750" y="866825"/>
            <a:ext cx="74226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Detects when port is open by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completing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3-way handshake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Establish a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full connection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end it by a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RST packet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Doesn’t require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superuser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privileges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836750" y="2643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Stealth Scan / Half Open Scan</a:t>
            </a:r>
            <a:endParaRPr sz="3000"/>
          </a:p>
        </p:txBody>
      </p:sp>
      <p:sp>
        <p:nvSpPr>
          <p:cNvPr id="109" name="Shape 109"/>
          <p:cNvSpPr txBox="1"/>
          <p:nvPr/>
        </p:nvSpPr>
        <p:spPr>
          <a:xfrm>
            <a:off x="836750" y="3076475"/>
            <a:ext cx="72228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Resetting the connection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between the client &amp; server abruptly before completing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3-way handshake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 to bypass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firewall rules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logging mechanism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&amp;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hide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as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network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traffic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400" y="3719250"/>
            <a:ext cx="2248826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775" y="3719250"/>
            <a:ext cx="2248826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400" y="1539000"/>
            <a:ext cx="3359800" cy="11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9750" y="1539000"/>
            <a:ext cx="3359800" cy="110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 rot="-5400000">
            <a:off x="343350" y="1987413"/>
            <a:ext cx="1059900" cy="207600"/>
          </a:xfrm>
          <a:prstGeom prst="wedgeRectCallout">
            <a:avLst>
              <a:gd fmla="val 515" name="adj1"/>
              <a:gd fmla="val 122327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Port is Open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Shape 115"/>
          <p:cNvSpPr/>
          <p:nvPr/>
        </p:nvSpPr>
        <p:spPr>
          <a:xfrm rot="5400000">
            <a:off x="7810950" y="1987413"/>
            <a:ext cx="1059900" cy="207600"/>
          </a:xfrm>
          <a:prstGeom prst="wedgeRectCallout">
            <a:avLst>
              <a:gd fmla="val 758" name="adj1"/>
              <a:gd fmla="val 132298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Port is Closed</a:t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736050" y="2403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Xmas Scan</a:t>
            </a:r>
            <a:endParaRPr sz="3000"/>
          </a:p>
        </p:txBody>
      </p:sp>
      <p:grpSp>
        <p:nvGrpSpPr>
          <p:cNvPr id="121" name="Shape 121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122" name="Shape 122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836750" y="2848025"/>
            <a:ext cx="74226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Send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URG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PSH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flags set to remote device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Only works on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RFC-793 based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implementation based OSes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Won’t work against current version of </a:t>
            </a:r>
            <a:r>
              <a:rPr b="1"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Microsoft Windows</a:t>
            </a:r>
            <a:endParaRPr b="1"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950" y="3510000"/>
            <a:ext cx="2714250" cy="11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700" y="3510000"/>
            <a:ext cx="2714250" cy="11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736050" y="433600"/>
            <a:ext cx="6664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Work Sans"/>
                <a:ea typeface="Work Sans"/>
                <a:cs typeface="Work Sans"/>
                <a:sym typeface="Work Sans"/>
              </a:rPr>
              <a:t>Inverse TCP Flag Scan</a:t>
            </a:r>
            <a:endParaRPr sz="3000"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130" name="Shape 130"/>
          <p:cNvSpPr txBox="1"/>
          <p:nvPr>
            <p:ph idx="4294967295" type="subTitle"/>
          </p:nvPr>
        </p:nvSpPr>
        <p:spPr>
          <a:xfrm>
            <a:off x="836750" y="877050"/>
            <a:ext cx="67410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Font typeface="Work Sans"/>
              <a:buChar char="●"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TCP probe packets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 with a TCP flag (FIN,URG,PSH) set or with none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Work Sans"/>
              <a:buChar char="●"/>
            </a:pP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No response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 means port open &amp; </a:t>
            </a:r>
            <a:r>
              <a:rPr b="1" lang="en" sz="1100">
                <a:latin typeface="Work Sans"/>
                <a:ea typeface="Work Sans"/>
                <a:cs typeface="Work Sans"/>
                <a:sym typeface="Work Sans"/>
              </a:rPr>
              <a:t>RST 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means port closed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1" name="Shape 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050" y="1527750"/>
            <a:ext cx="3722549" cy="8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475" y="1527750"/>
            <a:ext cx="3722549" cy="8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812250" y="42207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ACK Flag Scan</a:t>
            </a:r>
            <a:endParaRPr sz="3000"/>
          </a:p>
        </p:txBody>
      </p:sp>
      <p:sp>
        <p:nvSpPr>
          <p:cNvPr id="139" name="Shape 139"/>
          <p:cNvSpPr txBox="1"/>
          <p:nvPr/>
        </p:nvSpPr>
        <p:spPr>
          <a:xfrm>
            <a:off x="836750" y="924575"/>
            <a:ext cx="72228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Send TCP probe packets with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ACK flag set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Analyzes the header information</a:t>
            </a: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of received RST packet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Types:</a:t>
            </a:r>
            <a:endParaRPr sz="11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TTL based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Window based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075" y="3675675"/>
            <a:ext cx="2619249" cy="9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675" y="3675675"/>
            <a:ext cx="2619250" cy="9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836750" y="3071675"/>
            <a:ext cx="722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ork Sans"/>
              <a:buChar char="●"/>
            </a:pPr>
            <a:r>
              <a:rPr lang="en" sz="1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Used to </a:t>
            </a:r>
            <a:r>
              <a:rPr lang="en" sz="11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check the filtering system of the target</a:t>
            </a:r>
            <a:endParaRPr sz="11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 SemiBold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 response means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 port is filtered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○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RST response means </a:t>
            </a:r>
            <a:r>
              <a:rPr lang="en" sz="1000">
                <a:solidFill>
                  <a:schemeClr val="dk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port is not filtered</a:t>
            </a:r>
            <a:endParaRPr sz="1000">
              <a:solidFill>
                <a:schemeClr val="dk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0559" y="893325"/>
            <a:ext cx="2882387" cy="9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425" y="2011475"/>
            <a:ext cx="3365300" cy="9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275" y="2011475"/>
            <a:ext cx="3365300" cy="9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IDLE/IPID Header Scan</a:t>
            </a:r>
            <a:endParaRPr sz="3000"/>
          </a:p>
        </p:txBody>
      </p:sp>
      <p:grpSp>
        <p:nvGrpSpPr>
          <p:cNvPr id="151" name="Shape 151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152" name="Shape 152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Shape 15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836750" y="1019225"/>
            <a:ext cx="74226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Step 1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Send SYN+ACK packet to the zombie to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probe its IPID 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IPID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increases 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everytime when a host sends IP packet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Zombie will send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RST packet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disclosing the IPID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Analyze RST packet to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extract IPID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50" y="2611625"/>
            <a:ext cx="7689974" cy="1126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736050" y="498425"/>
            <a:ext cx="6893400" cy="5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IDLE/IPID Header Scan</a:t>
            </a:r>
            <a:endParaRPr sz="3000"/>
          </a:p>
        </p:txBody>
      </p:sp>
      <p:grpSp>
        <p:nvGrpSpPr>
          <p:cNvPr id="163" name="Shape 163"/>
          <p:cNvGrpSpPr/>
          <p:nvPr/>
        </p:nvGrpSpPr>
        <p:grpSpPr>
          <a:xfrm>
            <a:off x="7856931" y="512948"/>
            <a:ext cx="569093" cy="567947"/>
            <a:chOff x="2594325" y="1627175"/>
            <a:chExt cx="440850" cy="440850"/>
          </a:xfrm>
        </p:grpSpPr>
        <p:sp>
          <p:nvSpPr>
            <p:cNvPr id="164" name="Shape 164"/>
            <p:cNvSpPr/>
            <p:nvPr/>
          </p:nvSpPr>
          <p:spPr>
            <a:xfrm>
              <a:off x="2594325" y="1890950"/>
              <a:ext cx="177075" cy="177075"/>
            </a:xfrm>
            <a:custGeom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858700" y="1627175"/>
              <a:ext cx="176475" cy="176475"/>
            </a:xfrm>
            <a:custGeom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663325" y="1702275"/>
              <a:ext cx="296750" cy="296775"/>
            </a:xfrm>
            <a:custGeom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Shape 16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836750" y="943025"/>
            <a:ext cx="7422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Step 2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Send SYN packet by spoofing IP address to the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target machine(Port 80)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If the port is open, target will send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SYN+ACK packet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zombie &amp; zombie will response with RST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If the port is closed, target will send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RST packet to zombie</a:t>
            </a:r>
            <a:endParaRPr b="1"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836750" y="3004000"/>
            <a:ext cx="7422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Step 3</a:t>
            </a:r>
            <a:endParaRPr b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Work Sans"/>
              <a:buChar char="●"/>
            </a:pP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Probe </a:t>
            </a: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“zombie IPID”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again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000" y="3496500"/>
            <a:ext cx="6549451" cy="1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350" y="1757987"/>
            <a:ext cx="3277800" cy="12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950" y="1757975"/>
            <a:ext cx="3277799" cy="12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